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8" r:id="rId4"/>
    <p:sldId id="259" r:id="rId5"/>
    <p:sldId id="260" r:id="rId6"/>
    <p:sldId id="261" r:id="rId7"/>
    <p:sldId id="262" r:id="rId8"/>
    <p:sldId id="263" r:id="rId9"/>
    <p:sldId id="264" r:id="rId10"/>
    <p:sldId id="258" r:id="rId11"/>
    <p:sldId id="265" r:id="rId12"/>
    <p:sldId id="266" r:id="rId13"/>
    <p:sldId id="267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73" d="100"/>
          <a:sy n="73" d="100"/>
        </p:scale>
        <p:origin x="78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FF5397-AC3B-47D4-B3EE-74E148F1B1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5763F2A-D719-4695-939B-79178A388D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5BB19D-3797-45BC-AF00-654C2AB15B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691645-F778-4B81-8A55-A203FF71DF96}" type="datetimeFigureOut">
              <a:rPr lang="en-US" smtClean="0"/>
              <a:t>12/6/2017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C2DA4C-36A7-4E07-ACCE-22960FEA8A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9943F7-A1A3-4B68-989B-F9148DA960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D9387-1CE3-4E4C-86C4-A9ED5FE693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4538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D08F3-3EDB-46A9-8ABB-B8C8511AA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6E2853E-FF61-416D-AA25-EFEF9792B7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89092B-6002-4C9C-9339-5E1A600517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691645-F778-4B81-8A55-A203FF71DF96}" type="datetimeFigureOut">
              <a:rPr lang="en-US" smtClean="0"/>
              <a:t>12/6/2017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413B8C-343F-4850-BB89-38BA166512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A39EB5-1853-4A2C-A596-03CF592A8E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D9387-1CE3-4E4C-86C4-A9ED5FE693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9160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CA4F602-346C-4362-81D3-59D0F6433D2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06E1B3-B876-4634-9891-EAEEDBF895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94A449-CE28-42CF-A6FD-990321F77E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691645-F778-4B81-8A55-A203FF71DF96}" type="datetimeFigureOut">
              <a:rPr lang="en-US" smtClean="0"/>
              <a:t>12/6/2017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AA54E0-4BEB-4E6C-B589-D3276852E7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B96E41-BEDB-45F0-8E26-4B8FE913D8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D9387-1CE3-4E4C-86C4-A9ED5FE693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9721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05440E-195F-403B-A712-124A89FE5F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BC3D5F-F726-493D-9BBF-45CE096454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7C2773-3800-4C8B-8EA1-C10AF8ACE1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691645-F778-4B81-8A55-A203FF71DF96}" type="datetimeFigureOut">
              <a:rPr lang="en-US" smtClean="0"/>
              <a:t>12/6/2017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355EB0-3553-43D7-8953-86EA67BC1B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8D1D99-0560-4CD1-A3FC-9EE404553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D9387-1CE3-4E4C-86C4-A9ED5FE693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8366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0DF23-6BDE-4383-9D14-19E4451AA1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CEC6E3-E554-45E7-A2D5-0F7ED19980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BC2F2B-120A-4977-BA90-7C46AC240D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691645-F778-4B81-8A55-A203FF71DF96}" type="datetimeFigureOut">
              <a:rPr lang="en-US" smtClean="0"/>
              <a:t>12/6/2017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C93F10-D3A5-445E-89DD-54A0547007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036920-4F1E-4F40-9F64-A4EB656AC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D9387-1CE3-4E4C-86C4-A9ED5FE693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3887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650022-BD89-4509-A707-C0309060B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F64470-1657-419E-83DE-F0C00ABB82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CD93B9-2937-4EC0-A95F-C7A386C5E0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31D5D2-231A-43F4-B41A-59C91FF593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691645-F778-4B81-8A55-A203FF71DF96}" type="datetimeFigureOut">
              <a:rPr lang="en-US" smtClean="0"/>
              <a:t>12/6/2017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63BCDB-613D-453F-B8D6-506D4DFFB4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A3B8D9-8E1D-46C4-A51D-BADF1EFB3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D9387-1CE3-4E4C-86C4-A9ED5FE693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5283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C80D12-5F2E-413A-968E-E67D5FEAAD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5D8D49-F2A5-407E-8012-CEA7FF30F3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0EAE4A-107B-48FC-AA5C-0633018AC5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D0E1230-4D40-4A71-A863-4462DC6E316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4120B18-130B-41BF-89BC-20B781D042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7D0BE48-CDD2-49A2-9BD8-6192163843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691645-F778-4B81-8A55-A203FF71DF96}" type="datetimeFigureOut">
              <a:rPr lang="en-US" smtClean="0"/>
              <a:t>12/6/2017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ADA91-E028-409B-A7C2-EAAB8317AC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03BF8C7-3611-4665-8136-45394ECFC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D9387-1CE3-4E4C-86C4-A9ED5FE693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8490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445A27-FA64-4EE0-99D1-81FBC6CEBE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1E99C8-A03F-439B-A150-0F28D19285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691645-F778-4B81-8A55-A203FF71DF96}" type="datetimeFigureOut">
              <a:rPr lang="en-US" smtClean="0"/>
              <a:t>12/6/2017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128B4E-9E06-4132-B9D6-6CAE9AC79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55DB28-A52E-4D93-8F67-2058C46A48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D9387-1CE3-4E4C-86C4-A9ED5FE693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3602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27D184B-D005-4530-9A55-C5818ED92C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691645-F778-4B81-8A55-A203FF71DF96}" type="datetimeFigureOut">
              <a:rPr lang="en-US" smtClean="0"/>
              <a:t>12/6/2017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1F7C93A-D10E-4427-8B02-FC05F25340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659AF2-C777-434E-86BE-81BD2AE9C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D9387-1CE3-4E4C-86C4-A9ED5FE693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0042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CBBA18-6D89-4430-A5FD-6CE97D0325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571064-B0C1-4053-AF75-71E947BC2E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13E6D0-57E9-43E5-B2BA-330217C5E7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16BDC3-1B7A-4A02-A2DF-871EE50DDC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691645-F778-4B81-8A55-A203FF71DF96}" type="datetimeFigureOut">
              <a:rPr lang="en-US" smtClean="0"/>
              <a:t>12/6/2017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312E2B-863D-4463-886C-46580D04F6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F3187B-68A1-4735-A890-8261EFDBC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D9387-1CE3-4E4C-86C4-A9ED5FE693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0710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444DC-F6DA-470F-86B9-7147EE3D84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7041BFF-3653-4A85-8AAF-377897BB0D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94E102-3E5E-4D5E-8AEF-8E8200FB4F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89C92E-95E2-4620-876F-47F3E0B78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691645-F778-4B81-8A55-A203FF71DF96}" type="datetimeFigureOut">
              <a:rPr lang="en-US" smtClean="0"/>
              <a:t>12/6/2017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6146F6-F2C6-4174-9940-8C07CE8B16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7DB7C1-E054-4098-AAD5-5594AE1EE4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D9387-1CE3-4E4C-86C4-A9ED5FE693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7927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8C6697D-9424-4CCE-A974-ACDDE4A72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BE635E-ED78-4526-89B1-54E706B211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373BD7-34B6-4161-B6FD-379772E2F8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691645-F778-4B81-8A55-A203FF71DF96}" type="datetimeFigureOut">
              <a:rPr lang="en-US" smtClean="0"/>
              <a:t>12/6/2017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CBB958-1073-4756-B06A-A63B631D6F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5B60F4-897C-4B17-845B-6585090162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AD9387-1CE3-4E4C-86C4-A9ED5FE693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7311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photo&#10;&#10;Description generated with high confidence">
            <a:extLst>
              <a:ext uri="{FF2B5EF4-FFF2-40B4-BE49-F238E27FC236}">
                <a16:creationId xmlns:a16="http://schemas.microsoft.com/office/drawing/2014/main" id="{77816D0E-6CC6-4C1C-959A-3FC131ED079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5" r="-1" b="-1"/>
          <a:stretch/>
        </p:blipFill>
        <p:spPr>
          <a:xfrm>
            <a:off x="4818888" y="10"/>
            <a:ext cx="7373112" cy="6857989"/>
          </a:xfrm>
          <a:prstGeom prst="rect">
            <a:avLst/>
          </a:prstGeom>
        </p:spPr>
      </p:pic>
      <p:sp>
        <p:nvSpPr>
          <p:cNvPr id="29" name="Freeform 8">
            <a:extLst>
              <a:ext uri="{FF2B5EF4-FFF2-40B4-BE49-F238E27FC236}">
                <a16:creationId xmlns:a16="http://schemas.microsoft.com/office/drawing/2014/main" id="{9225B0D8-E56E-4ACC-A464-81F4062765CC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851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 11">
            <a:extLst>
              <a:ext uri="{FF2B5EF4-FFF2-40B4-BE49-F238E27FC236}">
                <a16:creationId xmlns:a16="http://schemas.microsoft.com/office/drawing/2014/main" id="{8F5D1B28-3976-4367-807C-CAD629CDD83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852" y="-479"/>
            <a:ext cx="8078052" cy="6858478"/>
          </a:xfrm>
          <a:custGeom>
            <a:avLst/>
            <a:gdLst>
              <a:gd name="connsiteX0" fmla="*/ 0 w 8078052"/>
              <a:gd name="connsiteY0" fmla="*/ 0 h 6858478"/>
              <a:gd name="connsiteX1" fmla="*/ 3829872 w 8078052"/>
              <a:gd name="connsiteY1" fmla="*/ 0 h 6858478"/>
              <a:gd name="connsiteX2" fmla="*/ 4896100 w 8078052"/>
              <a:gd name="connsiteY2" fmla="*/ 0 h 6858478"/>
              <a:gd name="connsiteX3" fmla="*/ 4901677 w 8078052"/>
              <a:gd name="connsiteY3" fmla="*/ 0 h 6858478"/>
              <a:gd name="connsiteX4" fmla="*/ 8078052 w 8078052"/>
              <a:gd name="connsiteY4" fmla="*/ 6858478 h 6858478"/>
              <a:gd name="connsiteX5" fmla="*/ 653497 w 8078052"/>
              <a:gd name="connsiteY5" fmla="*/ 6858478 h 6858478"/>
              <a:gd name="connsiteX6" fmla="*/ 653757 w 8078052"/>
              <a:gd name="connsiteY6" fmla="*/ 6857916 h 6858478"/>
              <a:gd name="connsiteX7" fmla="*/ 0 w 8078052"/>
              <a:gd name="connsiteY7" fmla="*/ 6857916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2" h="6858478">
                <a:moveTo>
                  <a:pt x="0" y="0"/>
                </a:moveTo>
                <a:lnTo>
                  <a:pt x="3829872" y="0"/>
                </a:lnTo>
                <a:lnTo>
                  <a:pt x="4896100" y="0"/>
                </a:lnTo>
                <a:lnTo>
                  <a:pt x="4901677" y="0"/>
                </a:lnTo>
                <a:lnTo>
                  <a:pt x="8078052" y="6858478"/>
                </a:lnTo>
                <a:lnTo>
                  <a:pt x="653497" y="6858478"/>
                </a:lnTo>
                <a:lnTo>
                  <a:pt x="653757" y="6857916"/>
                </a:lnTo>
                <a:lnTo>
                  <a:pt x="0" y="6857916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E064AB-8947-4649-972C-CB939212ED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8951" y="4186406"/>
            <a:ext cx="6549483" cy="1522063"/>
          </a:xfrm>
        </p:spPr>
        <p:txBody>
          <a:bodyPr anchor="t">
            <a:normAutofit/>
          </a:bodyPr>
          <a:lstStyle/>
          <a:p>
            <a:pPr algn="l"/>
            <a:r>
              <a:rPr lang="en-US" sz="7200" dirty="0"/>
              <a:t>Java Slider Puzzle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0A59EB-17D9-4D7B-B5EA-C3D9542CAA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4672" y="1300450"/>
            <a:ext cx="4167376" cy="1155525"/>
          </a:xfrm>
        </p:spPr>
        <p:txBody>
          <a:bodyPr anchor="b">
            <a:noAutofit/>
          </a:bodyPr>
          <a:lstStyle/>
          <a:p>
            <a:pPr algn="l"/>
            <a:r>
              <a:rPr lang="en-US" sz="2000" dirty="0"/>
              <a:t>Logan Boyd</a:t>
            </a:r>
          </a:p>
          <a:p>
            <a:pPr algn="l"/>
            <a:r>
              <a:rPr lang="en-US" sz="2000" dirty="0"/>
              <a:t>Carlos Hernandez</a:t>
            </a:r>
          </a:p>
          <a:p>
            <a:pPr algn="l"/>
            <a:r>
              <a:rPr lang="en-US" sz="2000" dirty="0"/>
              <a:t>Loraina Lampley</a:t>
            </a:r>
          </a:p>
          <a:p>
            <a:pPr algn="l"/>
            <a:r>
              <a:rPr lang="en-US" sz="2000" dirty="0"/>
              <a:t>Sultan </a:t>
            </a:r>
            <a:r>
              <a:rPr lang="en-US" sz="2000" dirty="0" err="1"/>
              <a:t>Shagal</a:t>
            </a:r>
            <a:endParaRPr lang="en-US" sz="2000" dirty="0"/>
          </a:p>
          <a:p>
            <a:pPr algn="l"/>
            <a:r>
              <a:rPr lang="en-US" sz="2000" dirty="0"/>
              <a:t>Osama Sultan</a:t>
            </a:r>
          </a:p>
        </p:txBody>
      </p:sp>
    </p:spTree>
    <p:extLst>
      <p:ext uri="{BB962C8B-B14F-4D97-AF65-F5344CB8AC3E}">
        <p14:creationId xmlns:p14="http://schemas.microsoft.com/office/powerpoint/2010/main" val="40115578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B77CB8E1-273C-4155-BFE3-41366398C8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427" r="-1" b="11755"/>
          <a:stretch/>
        </p:blipFill>
        <p:spPr>
          <a:xfrm>
            <a:off x="7552266" y="10"/>
            <a:ext cx="4639733" cy="6857990"/>
          </a:xfrm>
          <a:prstGeom prst="rect">
            <a:avLst/>
          </a:prstGeom>
        </p:spPr>
      </p:pic>
      <p:sp>
        <p:nvSpPr>
          <p:cNvPr id="23" name="Rectangle 20">
            <a:extLst>
              <a:ext uri="{FF2B5EF4-FFF2-40B4-BE49-F238E27FC236}">
                <a16:creationId xmlns:a16="http://schemas.microsoft.com/office/drawing/2014/main" id="{EEF70E86-2201-4F45-98B3-70858BB1C6E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7552267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D5854F-2B4D-48B8-BB86-39931C2B4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254496" cy="18288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Tutorial 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838200" y="2322576"/>
            <a:ext cx="6254496" cy="3858768"/>
          </a:xfrm>
        </p:spPr>
        <p:txBody>
          <a:bodyPr>
            <a:normAutofit/>
          </a:bodyPr>
          <a:lstStyle/>
          <a:p>
            <a:r>
              <a:rPr lang="en-US" sz="2200" dirty="0">
                <a:solidFill>
                  <a:schemeClr val="bg1"/>
                </a:solidFill>
              </a:rPr>
              <a:t>Description of Layout</a:t>
            </a:r>
          </a:p>
          <a:p>
            <a:pPr lvl="1"/>
            <a:r>
              <a:rPr lang="en-US" sz="2200" dirty="0">
                <a:solidFill>
                  <a:schemeClr val="bg1"/>
                </a:solidFill>
              </a:rPr>
              <a:t>2 x 2 puzzle (buttons)</a:t>
            </a:r>
          </a:p>
          <a:p>
            <a:pPr lvl="1"/>
            <a:r>
              <a:rPr lang="en-US" sz="2200" dirty="0">
                <a:solidFill>
                  <a:schemeClr val="bg1"/>
                </a:solidFill>
              </a:rPr>
              <a:t>Instructions</a:t>
            </a:r>
          </a:p>
          <a:p>
            <a:pPr lvl="1"/>
            <a:r>
              <a:rPr lang="en-US" sz="2200" dirty="0">
                <a:solidFill>
                  <a:schemeClr val="bg1"/>
                </a:solidFill>
              </a:rPr>
              <a:t>Button</a:t>
            </a:r>
          </a:p>
          <a:p>
            <a:pPr lvl="2"/>
            <a:r>
              <a:rPr lang="en-US" sz="2200" dirty="0">
                <a:solidFill>
                  <a:schemeClr val="bg1"/>
                </a:solidFill>
              </a:rPr>
              <a:t>Skip</a:t>
            </a:r>
          </a:p>
          <a:p>
            <a:pPr lvl="2"/>
            <a:endParaRPr lang="en-US" sz="2200" dirty="0">
              <a:solidFill>
                <a:schemeClr val="bg1"/>
              </a:solidFill>
            </a:endParaRPr>
          </a:p>
          <a:p>
            <a:pPr lvl="1"/>
            <a:r>
              <a:rPr lang="en-US" sz="2200" dirty="0">
                <a:solidFill>
                  <a:schemeClr val="bg1"/>
                </a:solidFill>
              </a:rPr>
              <a:t>Implementation</a:t>
            </a:r>
          </a:p>
          <a:p>
            <a:pPr lvl="2"/>
            <a:r>
              <a:rPr lang="en-US" sz="2200" dirty="0">
                <a:solidFill>
                  <a:schemeClr val="bg1"/>
                </a:solidFill>
              </a:rPr>
              <a:t>Puzzle Blocks moving</a:t>
            </a:r>
          </a:p>
          <a:p>
            <a:pPr lvl="2"/>
            <a:r>
              <a:rPr lang="en-US" sz="2200" dirty="0">
                <a:solidFill>
                  <a:schemeClr val="bg1"/>
                </a:solidFill>
              </a:rPr>
              <a:t>Animation</a:t>
            </a:r>
          </a:p>
          <a:p>
            <a:pPr lvl="2"/>
            <a:r>
              <a:rPr lang="en-US" sz="2200" dirty="0">
                <a:solidFill>
                  <a:schemeClr val="bg1"/>
                </a:solidFill>
              </a:rPr>
              <a:t>Victory Conditions</a:t>
            </a:r>
          </a:p>
        </p:txBody>
      </p:sp>
    </p:spTree>
    <p:extLst>
      <p:ext uri="{BB962C8B-B14F-4D97-AF65-F5344CB8AC3E}">
        <p14:creationId xmlns:p14="http://schemas.microsoft.com/office/powerpoint/2010/main" val="24479842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Freeform 21">
            <a:extLst>
              <a:ext uri="{FF2B5EF4-FFF2-40B4-BE49-F238E27FC236}">
                <a16:creationId xmlns:a16="http://schemas.microsoft.com/office/drawing/2014/main" id="{FEB0B922-A6AE-4089-8B21-F3E1A77093D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0237586" cy="6858000"/>
          </a:xfrm>
          <a:custGeom>
            <a:avLst/>
            <a:gdLst>
              <a:gd name="connsiteX0" fmla="*/ 0 w 10237586"/>
              <a:gd name="connsiteY0" fmla="*/ 0 h 6858000"/>
              <a:gd name="connsiteX1" fmla="*/ 7061432 w 10237586"/>
              <a:gd name="connsiteY1" fmla="*/ 0 h 6858000"/>
              <a:gd name="connsiteX2" fmla="*/ 10237586 w 10237586"/>
              <a:gd name="connsiteY2" fmla="*/ 6858000 h 6858000"/>
              <a:gd name="connsiteX3" fmla="*/ 0 w 1023758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237586" h="6858000">
                <a:moveTo>
                  <a:pt x="0" y="0"/>
                </a:moveTo>
                <a:lnTo>
                  <a:pt x="7061432" y="0"/>
                </a:lnTo>
                <a:lnTo>
                  <a:pt x="1023758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2" name="Freeform 20">
            <a:extLst>
              <a:ext uri="{FF2B5EF4-FFF2-40B4-BE49-F238E27FC236}">
                <a16:creationId xmlns:a16="http://schemas.microsoft.com/office/drawing/2014/main" id="{C5EB7378-ADA3-4D6E-8E3A-09FAD1478FB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380336" cy="6858000"/>
          </a:xfrm>
          <a:custGeom>
            <a:avLst/>
            <a:gdLst>
              <a:gd name="connsiteX0" fmla="*/ 0 w 9380336"/>
              <a:gd name="connsiteY0" fmla="*/ 0 h 6858000"/>
              <a:gd name="connsiteX1" fmla="*/ 6204182 w 9380336"/>
              <a:gd name="connsiteY1" fmla="*/ 0 h 6858000"/>
              <a:gd name="connsiteX2" fmla="*/ 9380336 w 9380336"/>
              <a:gd name="connsiteY2" fmla="*/ 6858000 h 6858000"/>
              <a:gd name="connsiteX3" fmla="*/ 0 w 938033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380336" h="6858000">
                <a:moveTo>
                  <a:pt x="0" y="0"/>
                </a:moveTo>
                <a:lnTo>
                  <a:pt x="6204182" y="0"/>
                </a:lnTo>
                <a:lnTo>
                  <a:pt x="938033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5" name="Content Placeholder 5">
            <a:extLst>
              <a:ext uri="{FF2B5EF4-FFF2-40B4-BE49-F238E27FC236}">
                <a16:creationId xmlns:a16="http://schemas.microsoft.com/office/drawing/2014/main" id="{458B6DB5-C6CC-4AF0-9A51-7442FE5F2D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6187" y="4567616"/>
            <a:ext cx="2097347" cy="1745161"/>
          </a:xfrm>
          <a:prstGeom prst="rect">
            <a:avLst/>
          </a:prstGeom>
        </p:spPr>
      </p:pic>
      <p:pic>
        <p:nvPicPr>
          <p:cNvPr id="8" name="Content Placeholder 3">
            <a:extLst>
              <a:ext uri="{FF2B5EF4-FFF2-40B4-BE49-F238E27FC236}">
                <a16:creationId xmlns:a16="http://schemas.microsoft.com/office/drawing/2014/main" id="{17430F93-16DC-47EC-ADAA-C3CFF34DF2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5813" y="124607"/>
            <a:ext cx="2048372" cy="37932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6B5AAAD-4BA4-4447-A18D-74802614B6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Final Layout</a:t>
            </a:r>
            <a:br>
              <a:rPr lang="en-US" dirty="0"/>
            </a:br>
            <a:r>
              <a:rPr lang="en-US" sz="2000" dirty="0"/>
              <a:t>Carlos Hernandez</a:t>
            </a:r>
          </a:p>
        </p:txBody>
      </p:sp>
      <p:sp>
        <p:nvSpPr>
          <p:cNvPr id="27" name="Content Placeholder 26"/>
          <p:cNvSpPr>
            <a:spLocks noGrp="1"/>
          </p:cNvSpPr>
          <p:nvPr>
            <p:ph idx="1"/>
          </p:nvPr>
        </p:nvSpPr>
        <p:spPr>
          <a:xfrm>
            <a:off x="838200" y="2021249"/>
            <a:ext cx="5707565" cy="4155713"/>
          </a:xfrm>
        </p:spPr>
        <p:txBody>
          <a:bodyPr>
            <a:normAutofit/>
          </a:bodyPr>
          <a:lstStyle/>
          <a:p>
            <a:r>
              <a:rPr lang="en-US" sz="2000" dirty="0"/>
              <a:t>Description of Layout</a:t>
            </a:r>
          </a:p>
          <a:p>
            <a:pPr lvl="1"/>
            <a:r>
              <a:rPr lang="en-US" sz="1600" dirty="0"/>
              <a:t>Buttons</a:t>
            </a:r>
          </a:p>
          <a:p>
            <a:pPr lvl="2"/>
            <a:r>
              <a:rPr lang="en-US" sz="1200" dirty="0"/>
              <a:t>High Score</a:t>
            </a:r>
          </a:p>
          <a:p>
            <a:pPr lvl="3"/>
            <a:r>
              <a:rPr lang="en-US" sz="1000" dirty="0"/>
              <a:t>Easy</a:t>
            </a:r>
          </a:p>
          <a:p>
            <a:pPr lvl="3"/>
            <a:r>
              <a:rPr lang="en-US" sz="1000" dirty="0"/>
              <a:t>Medium</a:t>
            </a:r>
          </a:p>
          <a:p>
            <a:pPr lvl="3"/>
            <a:r>
              <a:rPr lang="en-US" sz="1000" dirty="0"/>
              <a:t>Expert</a:t>
            </a:r>
          </a:p>
          <a:p>
            <a:pPr lvl="2"/>
            <a:r>
              <a:rPr lang="en-US" sz="1200" dirty="0"/>
              <a:t>Play Again</a:t>
            </a:r>
          </a:p>
          <a:p>
            <a:pPr lvl="3"/>
            <a:r>
              <a:rPr lang="en-US" sz="1000" dirty="0"/>
              <a:t>Returns to Welcome Screen</a:t>
            </a:r>
          </a:p>
          <a:p>
            <a:pPr lvl="2"/>
            <a:r>
              <a:rPr lang="en-US" sz="1200" dirty="0"/>
              <a:t>Exit</a:t>
            </a:r>
          </a:p>
          <a:p>
            <a:pPr lvl="3"/>
            <a:r>
              <a:rPr lang="en-US" sz="1000" dirty="0"/>
              <a:t>Exits the app</a:t>
            </a:r>
          </a:p>
          <a:p>
            <a:pPr lvl="3"/>
            <a:endParaRPr lang="en-US" sz="1000" dirty="0"/>
          </a:p>
          <a:p>
            <a:pPr lvl="1"/>
            <a:r>
              <a:rPr lang="en-US" sz="1600" dirty="0"/>
              <a:t>Alert Dialog</a:t>
            </a:r>
          </a:p>
          <a:p>
            <a:pPr lvl="2"/>
            <a:r>
              <a:rPr lang="en-US" sz="1200" dirty="0"/>
              <a:t>Scores </a:t>
            </a:r>
          </a:p>
          <a:p>
            <a:pPr lvl="2"/>
            <a:r>
              <a:rPr lang="en-US" sz="1200" dirty="0"/>
              <a:t>Shared Preferences</a:t>
            </a:r>
          </a:p>
          <a:p>
            <a:pPr lvl="2"/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7125254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6ECCF45-F6C9-4033-A09D-4A66BBAC120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998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Content Placeholder 3" descr="A screen shot of a cat&#10;&#10;Description generated with very high confidence">
            <a:extLst>
              <a:ext uri="{FF2B5EF4-FFF2-40B4-BE49-F238E27FC236}">
                <a16:creationId xmlns:a16="http://schemas.microsoft.com/office/drawing/2014/main" id="{482F4709-971D-4C41-BCD4-A78B7DCA2E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6033" b="44266"/>
          <a:stretch/>
        </p:blipFill>
        <p:spPr>
          <a:xfrm>
            <a:off x="5926240" y="10"/>
            <a:ext cx="6265758" cy="2285990"/>
          </a:xfrm>
          <a:custGeom>
            <a:avLst/>
            <a:gdLst>
              <a:gd name="connsiteX0" fmla="*/ 0 w 6265758"/>
              <a:gd name="connsiteY0" fmla="*/ 0 h 2286000"/>
              <a:gd name="connsiteX1" fmla="*/ 6265758 w 6265758"/>
              <a:gd name="connsiteY1" fmla="*/ 0 h 2286000"/>
              <a:gd name="connsiteX2" fmla="*/ 6265758 w 6265758"/>
              <a:gd name="connsiteY2" fmla="*/ 2286000 h 2286000"/>
              <a:gd name="connsiteX3" fmla="*/ 1062168 w 6265758"/>
              <a:gd name="connsiteY3" fmla="*/ 2286000 h 2286000"/>
              <a:gd name="connsiteX4" fmla="*/ 790683 w 6265758"/>
              <a:gd name="connsiteY4" fmla="*/ 1700078 h 2286000"/>
              <a:gd name="connsiteX5" fmla="*/ 787725 w 6265758"/>
              <a:gd name="connsiteY5" fmla="*/ 1700078 h 228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65758" h="2286000">
                <a:moveTo>
                  <a:pt x="0" y="0"/>
                </a:moveTo>
                <a:lnTo>
                  <a:pt x="6265758" y="0"/>
                </a:lnTo>
                <a:lnTo>
                  <a:pt x="6265758" y="2286000"/>
                </a:lnTo>
                <a:lnTo>
                  <a:pt x="1062168" y="2286000"/>
                </a:lnTo>
                <a:lnTo>
                  <a:pt x="790683" y="1700078"/>
                </a:lnTo>
                <a:lnTo>
                  <a:pt x="787725" y="1700078"/>
                </a:lnTo>
                <a:close/>
              </a:path>
            </a:pathLst>
          </a:custGeom>
        </p:spPr>
      </p:pic>
      <p:pic>
        <p:nvPicPr>
          <p:cNvPr id="6" name="Picture 5" descr="A screenshot of a computer screen&#10;&#10;Description generated with very high confidence">
            <a:extLst>
              <a:ext uri="{FF2B5EF4-FFF2-40B4-BE49-F238E27FC236}">
                <a16:creationId xmlns:a16="http://schemas.microsoft.com/office/drawing/2014/main" id="{F9E92810-F0C3-4ABB-9B9B-3C7395EB71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4327" r="1" b="41951"/>
          <a:stretch/>
        </p:blipFill>
        <p:spPr>
          <a:xfrm>
            <a:off x="6988408" y="2286000"/>
            <a:ext cx="5203590" cy="2286000"/>
          </a:xfrm>
          <a:custGeom>
            <a:avLst/>
            <a:gdLst>
              <a:gd name="connsiteX0" fmla="*/ 0 w 5203590"/>
              <a:gd name="connsiteY0" fmla="*/ 0 h 2286000"/>
              <a:gd name="connsiteX1" fmla="*/ 5203590 w 5203590"/>
              <a:gd name="connsiteY1" fmla="*/ 0 h 2286000"/>
              <a:gd name="connsiteX2" fmla="*/ 5203590 w 5203590"/>
              <a:gd name="connsiteY2" fmla="*/ 2286000 h 2286000"/>
              <a:gd name="connsiteX3" fmla="*/ 1059212 w 5203590"/>
              <a:gd name="connsiteY3" fmla="*/ 2286000 h 2286000"/>
              <a:gd name="connsiteX4" fmla="*/ 925708 w 5203590"/>
              <a:gd name="connsiteY4" fmla="*/ 1997870 h 2286000"/>
              <a:gd name="connsiteX5" fmla="*/ 925707 w 5203590"/>
              <a:gd name="connsiteY5" fmla="*/ 1997870 h 228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203590" h="2286000">
                <a:moveTo>
                  <a:pt x="0" y="0"/>
                </a:moveTo>
                <a:lnTo>
                  <a:pt x="5203590" y="0"/>
                </a:lnTo>
                <a:lnTo>
                  <a:pt x="5203590" y="2286000"/>
                </a:lnTo>
                <a:lnTo>
                  <a:pt x="1059212" y="2286000"/>
                </a:lnTo>
                <a:lnTo>
                  <a:pt x="925708" y="1997870"/>
                </a:lnTo>
                <a:lnTo>
                  <a:pt x="925707" y="1997870"/>
                </a:lnTo>
                <a:close/>
              </a:path>
            </a:pathLst>
          </a:custGeom>
        </p:spPr>
      </p:pic>
      <p:pic>
        <p:nvPicPr>
          <p:cNvPr id="5" name="Picture 4" descr="A screen shot of a computer&#10;&#10;Description generated with high confidence">
            <a:extLst>
              <a:ext uri="{FF2B5EF4-FFF2-40B4-BE49-F238E27FC236}">
                <a16:creationId xmlns:a16="http://schemas.microsoft.com/office/drawing/2014/main" id="{2824CFD0-8081-4FDB-8550-89153AB8A85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0203" b="40012"/>
          <a:stretch/>
        </p:blipFill>
        <p:spPr>
          <a:xfrm>
            <a:off x="8047618" y="4572000"/>
            <a:ext cx="4144382" cy="2286000"/>
          </a:xfrm>
          <a:custGeom>
            <a:avLst/>
            <a:gdLst>
              <a:gd name="connsiteX0" fmla="*/ 0 w 4144382"/>
              <a:gd name="connsiteY0" fmla="*/ 0 h 2286000"/>
              <a:gd name="connsiteX1" fmla="*/ 4144382 w 4144382"/>
              <a:gd name="connsiteY1" fmla="*/ 0 h 2286000"/>
              <a:gd name="connsiteX2" fmla="*/ 4144382 w 4144382"/>
              <a:gd name="connsiteY2" fmla="*/ 2286000 h 2286000"/>
              <a:gd name="connsiteX3" fmla="*/ 1054581 w 4144382"/>
              <a:gd name="connsiteY3" fmla="*/ 2286000 h 2286000"/>
              <a:gd name="connsiteX4" fmla="*/ 1054581 w 4144382"/>
              <a:gd name="connsiteY4" fmla="*/ 2285999 h 2286000"/>
              <a:gd name="connsiteX5" fmla="*/ 1059211 w 4144382"/>
              <a:gd name="connsiteY5" fmla="*/ 2285999 h 228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44382" h="2286000">
                <a:moveTo>
                  <a:pt x="0" y="0"/>
                </a:moveTo>
                <a:lnTo>
                  <a:pt x="4144382" y="0"/>
                </a:lnTo>
                <a:lnTo>
                  <a:pt x="4144382" y="2286000"/>
                </a:lnTo>
                <a:lnTo>
                  <a:pt x="1054581" y="2286000"/>
                </a:lnTo>
                <a:lnTo>
                  <a:pt x="1054581" y="2285999"/>
                </a:lnTo>
                <a:lnTo>
                  <a:pt x="1059211" y="2285999"/>
                </a:lnTo>
                <a:close/>
              </a:path>
            </a:pathLst>
          </a:custGeom>
        </p:spPr>
      </p:pic>
      <p:sp>
        <p:nvSpPr>
          <p:cNvPr id="16" name="Freeform 16">
            <a:extLst>
              <a:ext uri="{FF2B5EF4-FFF2-40B4-BE49-F238E27FC236}">
                <a16:creationId xmlns:a16="http://schemas.microsoft.com/office/drawing/2014/main" id="{98BA90CC-0056-473E-80AE-8CB0EE6ACCB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590203" cy="6858000"/>
          </a:xfrm>
          <a:custGeom>
            <a:avLst/>
            <a:gdLst>
              <a:gd name="connsiteX0" fmla="*/ 0 w 9590203"/>
              <a:gd name="connsiteY0" fmla="*/ 0 h 6858000"/>
              <a:gd name="connsiteX1" fmla="*/ 6414049 w 9590203"/>
              <a:gd name="connsiteY1" fmla="*/ 0 h 6858000"/>
              <a:gd name="connsiteX2" fmla="*/ 9590203 w 9590203"/>
              <a:gd name="connsiteY2" fmla="*/ 6858000 h 6858000"/>
              <a:gd name="connsiteX3" fmla="*/ 0 w 9590203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90203" h="6858000">
                <a:moveTo>
                  <a:pt x="0" y="0"/>
                </a:moveTo>
                <a:lnTo>
                  <a:pt x="6414049" y="0"/>
                </a:lnTo>
                <a:lnTo>
                  <a:pt x="959020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9E5A8E-3A37-4D69-8D7F-C3649DB326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191125" cy="13255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Victory Conditions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and Scoring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838200" y="2021249"/>
            <a:ext cx="5707565" cy="4155713"/>
          </a:xfrm>
        </p:spPr>
        <p:txBody>
          <a:bodyPr>
            <a:no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Timer</a:t>
            </a:r>
          </a:p>
          <a:p>
            <a:pPr lvl="1"/>
            <a:r>
              <a:rPr lang="en-US" sz="1800" dirty="0">
                <a:solidFill>
                  <a:schemeClr val="bg1"/>
                </a:solidFill>
              </a:rPr>
              <a:t>Chronometer</a:t>
            </a:r>
          </a:p>
          <a:p>
            <a:pPr marL="457200" lvl="1" indent="0">
              <a:buNone/>
            </a:pPr>
            <a:endParaRPr lang="en-US" sz="1800" dirty="0">
              <a:solidFill>
                <a:schemeClr val="bg1"/>
              </a:solidFill>
            </a:endParaRPr>
          </a:p>
          <a:p>
            <a:r>
              <a:rPr lang="en-US" sz="1800" dirty="0">
                <a:solidFill>
                  <a:schemeClr val="bg1"/>
                </a:solidFill>
              </a:rPr>
              <a:t>Move Counter</a:t>
            </a:r>
          </a:p>
          <a:p>
            <a:pPr lvl="1"/>
            <a:r>
              <a:rPr lang="en-US" sz="1800" dirty="0">
                <a:solidFill>
                  <a:schemeClr val="bg1"/>
                </a:solidFill>
              </a:rPr>
              <a:t>Text View</a:t>
            </a:r>
          </a:p>
          <a:p>
            <a:pPr marL="457200" lvl="1" indent="0">
              <a:buNone/>
            </a:pPr>
            <a:endParaRPr lang="en-US" sz="1800" dirty="0">
              <a:solidFill>
                <a:schemeClr val="bg1"/>
              </a:solidFill>
            </a:endParaRPr>
          </a:p>
          <a:p>
            <a:r>
              <a:rPr lang="en-US" sz="1800" dirty="0">
                <a:solidFill>
                  <a:schemeClr val="bg1"/>
                </a:solidFill>
              </a:rPr>
              <a:t>Alert Dialogs</a:t>
            </a:r>
          </a:p>
          <a:p>
            <a:pPr lvl="1"/>
            <a:r>
              <a:rPr lang="en-US" sz="1800" dirty="0">
                <a:solidFill>
                  <a:schemeClr val="bg1"/>
                </a:solidFill>
              </a:rPr>
              <a:t>High Score updates</a:t>
            </a:r>
          </a:p>
          <a:p>
            <a:pPr lvl="2"/>
            <a:r>
              <a:rPr lang="en-US" sz="1800" dirty="0">
                <a:solidFill>
                  <a:schemeClr val="bg1"/>
                </a:solidFill>
              </a:rPr>
              <a:t>Moves</a:t>
            </a:r>
          </a:p>
          <a:p>
            <a:pPr lvl="2"/>
            <a:r>
              <a:rPr lang="en-US" sz="1800" dirty="0">
                <a:solidFill>
                  <a:schemeClr val="bg1"/>
                </a:solidFill>
              </a:rPr>
              <a:t>Timer</a:t>
            </a:r>
          </a:p>
          <a:p>
            <a:pPr lvl="1"/>
            <a:r>
              <a:rPr lang="en-US" sz="1800" dirty="0">
                <a:solidFill>
                  <a:schemeClr val="bg1"/>
                </a:solidFill>
              </a:rPr>
              <a:t>Victory Screen</a:t>
            </a:r>
          </a:p>
          <a:p>
            <a:pPr lvl="2"/>
            <a:r>
              <a:rPr lang="en-US" sz="1800" dirty="0">
                <a:solidFill>
                  <a:schemeClr val="bg1"/>
                </a:solidFill>
              </a:rPr>
              <a:t>Victory fireworks</a:t>
            </a:r>
          </a:p>
          <a:p>
            <a:pPr lvl="2"/>
            <a:r>
              <a:rPr lang="en-US" sz="1800" dirty="0">
                <a:solidFill>
                  <a:schemeClr val="bg1"/>
                </a:solidFill>
              </a:rPr>
              <a:t>Message to show score</a:t>
            </a:r>
          </a:p>
        </p:txBody>
      </p:sp>
    </p:spTree>
    <p:extLst>
      <p:ext uri="{BB962C8B-B14F-4D97-AF65-F5344CB8AC3E}">
        <p14:creationId xmlns:p14="http://schemas.microsoft.com/office/powerpoint/2010/main" val="22045453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A8AA5BC-4F7A-4226-8F99-6D824B226A9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E5445C6-DD42-4979-86FF-03730E8C6DB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5000665-DFC7-417E-8FD7-516A0F15C975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A47AB0C-E2A0-4713-8791-B38C8F8CBA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8400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8619494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28">
            <a:extLst>
              <a:ext uri="{FF2B5EF4-FFF2-40B4-BE49-F238E27FC236}">
                <a16:creationId xmlns:a16="http://schemas.microsoft.com/office/drawing/2014/main" id="{3FCC729B-E528-40C3-82D3-BA4375575E8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960120" y="0"/>
            <a:ext cx="11218661" cy="6858000"/>
          </a:xfrm>
          <a:custGeom>
            <a:avLst/>
            <a:gdLst>
              <a:gd name="connsiteX0" fmla="*/ 0 w 11218661"/>
              <a:gd name="connsiteY0" fmla="*/ 0 h 6858000"/>
              <a:gd name="connsiteX1" fmla="*/ 8042507 w 11218661"/>
              <a:gd name="connsiteY1" fmla="*/ 0 h 6858000"/>
              <a:gd name="connsiteX2" fmla="*/ 11218661 w 11218661"/>
              <a:gd name="connsiteY2" fmla="*/ 6858000 h 6858000"/>
              <a:gd name="connsiteX3" fmla="*/ 0 w 1121866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18661" h="6858000">
                <a:moveTo>
                  <a:pt x="0" y="0"/>
                </a:moveTo>
                <a:lnTo>
                  <a:pt x="8042507" y="0"/>
                </a:lnTo>
                <a:lnTo>
                  <a:pt x="1121866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Freeform 26">
            <a:extLst>
              <a:ext uri="{FF2B5EF4-FFF2-40B4-BE49-F238E27FC236}">
                <a16:creationId xmlns:a16="http://schemas.microsoft.com/office/drawing/2014/main" id="{58F1FB8D-1842-4A04-998D-6CF047AB279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420248" y="0"/>
            <a:ext cx="10771752" cy="6858000"/>
          </a:xfrm>
          <a:custGeom>
            <a:avLst/>
            <a:gdLst>
              <a:gd name="connsiteX0" fmla="*/ 0 w 10771752"/>
              <a:gd name="connsiteY0" fmla="*/ 0 h 6858000"/>
              <a:gd name="connsiteX1" fmla="*/ 7595598 w 10771752"/>
              <a:gd name="connsiteY1" fmla="*/ 0 h 6858000"/>
              <a:gd name="connsiteX2" fmla="*/ 10771752 w 10771752"/>
              <a:gd name="connsiteY2" fmla="*/ 6858000 h 6858000"/>
              <a:gd name="connsiteX3" fmla="*/ 0 w 1077175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771752" h="6858000">
                <a:moveTo>
                  <a:pt x="0" y="0"/>
                </a:moveTo>
                <a:lnTo>
                  <a:pt x="7595598" y="0"/>
                </a:lnTo>
                <a:lnTo>
                  <a:pt x="107717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D7D3851F-9791-40E1-A751-0C73487AD2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722" y="642988"/>
            <a:ext cx="3008632" cy="557154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5EABE0-41C1-4C2E-AA29-7B3727D537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4039" y="365125"/>
            <a:ext cx="7164493" cy="13255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Welcome Page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sz="2000" dirty="0">
                <a:solidFill>
                  <a:schemeClr val="bg1"/>
                </a:solidFill>
              </a:rPr>
              <a:t>Sultan </a:t>
            </a:r>
            <a:r>
              <a:rPr lang="en-US" sz="2000" dirty="0" err="1">
                <a:solidFill>
                  <a:schemeClr val="bg1"/>
                </a:solidFill>
              </a:rPr>
              <a:t>Shagal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4387515" y="2022601"/>
            <a:ext cx="7161017" cy="4154361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Description of Layout</a:t>
            </a:r>
          </a:p>
          <a:p>
            <a:pPr lvl="1"/>
            <a:r>
              <a:rPr lang="en-US" sz="1600" dirty="0">
                <a:solidFill>
                  <a:schemeClr val="bg1"/>
                </a:solidFill>
              </a:rPr>
              <a:t>Image (sample puzzle)</a:t>
            </a:r>
          </a:p>
          <a:p>
            <a:pPr lvl="1"/>
            <a:r>
              <a:rPr lang="en-US" sz="2000" dirty="0">
                <a:solidFill>
                  <a:schemeClr val="bg1"/>
                </a:solidFill>
              </a:rPr>
              <a:t>Checkboxes (controls the level that Play links to)</a:t>
            </a:r>
          </a:p>
          <a:p>
            <a:pPr lvl="1"/>
            <a:r>
              <a:rPr lang="en-US" sz="2000" dirty="0">
                <a:solidFill>
                  <a:schemeClr val="bg1"/>
                </a:solidFill>
              </a:rPr>
              <a:t>Buttons (Links to tutorial and Game levels)</a:t>
            </a:r>
          </a:p>
          <a:p>
            <a:pPr lvl="1"/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Media Player</a:t>
            </a:r>
          </a:p>
          <a:p>
            <a:pPr lvl="1"/>
            <a:r>
              <a:rPr lang="en-US" sz="2000" dirty="0">
                <a:solidFill>
                  <a:schemeClr val="bg1"/>
                </a:solidFill>
              </a:rPr>
              <a:t>Background Music</a:t>
            </a:r>
          </a:p>
          <a:p>
            <a:pPr lvl="1"/>
            <a:r>
              <a:rPr lang="en-US" sz="2000" dirty="0">
                <a:solidFill>
                  <a:schemeClr val="bg1"/>
                </a:solidFill>
              </a:rPr>
              <a:t>Button Click Sound</a:t>
            </a:r>
          </a:p>
          <a:p>
            <a:pPr lvl="1"/>
            <a:r>
              <a:rPr lang="en-US" sz="2000" dirty="0">
                <a:solidFill>
                  <a:schemeClr val="bg1"/>
                </a:solidFill>
              </a:rPr>
              <a:t>Victory Fireworks</a:t>
            </a:r>
          </a:p>
          <a:p>
            <a:pPr lvl="1"/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68342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6C1D472-739A-4EB9-9952-298ED0988F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169" r="2" b="17972"/>
          <a:stretch/>
        </p:blipFill>
        <p:spPr>
          <a:xfrm>
            <a:off x="20" y="10"/>
            <a:ext cx="4637226" cy="68579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9951BD9-0868-4CDB-ACD6-9C4209B5E41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4639733" y="0"/>
            <a:ext cx="7552267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EDD6F2-2741-4990-AA91-0D0FBC07AC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8570" y="647700"/>
            <a:ext cx="6274591" cy="1972384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Level Layouts Description</a:t>
            </a:r>
            <a:br>
              <a:rPr lang="en-US" sz="6000" dirty="0">
                <a:solidFill>
                  <a:schemeClr val="bg1"/>
                </a:solidFill>
              </a:rPr>
            </a:br>
            <a:endParaRPr lang="en-US" sz="60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8BBC54-077C-4289-A23F-8742C6D9BF19}"/>
              </a:ext>
            </a:extLst>
          </p:cNvPr>
          <p:cNvSpPr txBox="1"/>
          <p:nvPr/>
        </p:nvSpPr>
        <p:spPr>
          <a:xfrm>
            <a:off x="5456570" y="2404184"/>
            <a:ext cx="46863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lvl="1">
              <a:lnSpc>
                <a:spcPct val="90000"/>
              </a:lnSpc>
              <a:spcAft>
                <a:spcPts val="600"/>
              </a:spcAft>
            </a:pPr>
            <a:endParaRPr lang="en-US" sz="1700" dirty="0">
              <a:solidFill>
                <a:prstClr val="white"/>
              </a:solidFill>
            </a:endParaRPr>
          </a:p>
          <a:p>
            <a:pPr marL="1200150" lvl="2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prstClr val="white"/>
                </a:solidFill>
              </a:rPr>
              <a:t>Help</a:t>
            </a:r>
          </a:p>
          <a:p>
            <a:pPr marL="1200150" lvl="2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prstClr val="white"/>
                </a:solidFill>
              </a:rPr>
              <a:t>Title</a:t>
            </a:r>
          </a:p>
          <a:p>
            <a:pPr marL="1200150" lvl="2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prstClr val="white"/>
                </a:solidFill>
              </a:rPr>
              <a:t>Settings</a:t>
            </a:r>
          </a:p>
          <a:p>
            <a:pPr marL="1200150" lvl="2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prstClr val="white"/>
                </a:solidFill>
              </a:rPr>
              <a:t>Timer</a:t>
            </a:r>
          </a:p>
          <a:p>
            <a:pPr marL="1200150" lvl="2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prstClr val="white"/>
                </a:solidFill>
              </a:rPr>
              <a:t>Puzzle</a:t>
            </a:r>
          </a:p>
          <a:p>
            <a:pPr marL="1200150" lvl="2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prstClr val="white"/>
                </a:solidFill>
              </a:rPr>
              <a:t>Moves</a:t>
            </a:r>
          </a:p>
          <a:p>
            <a:pPr marL="1200150" lvl="2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prstClr val="white"/>
                </a:solidFill>
              </a:rPr>
              <a:t>Previous</a:t>
            </a:r>
          </a:p>
          <a:p>
            <a:pPr marL="1200150" lvl="2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prstClr val="white"/>
                </a:solidFill>
              </a:rPr>
              <a:t>Image</a:t>
            </a:r>
          </a:p>
          <a:p>
            <a:pPr marL="1200150" lvl="2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prstClr val="white"/>
                </a:solidFill>
              </a:rPr>
              <a:t>Next</a:t>
            </a:r>
          </a:p>
        </p:txBody>
      </p:sp>
    </p:spTree>
    <p:extLst>
      <p:ext uri="{BB962C8B-B14F-4D97-AF65-F5344CB8AC3E}">
        <p14:creationId xmlns:p14="http://schemas.microsoft.com/office/powerpoint/2010/main" val="4429273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23">
            <a:extLst>
              <a:ext uri="{FF2B5EF4-FFF2-40B4-BE49-F238E27FC236}">
                <a16:creationId xmlns:a16="http://schemas.microsoft.com/office/drawing/2014/main" id="{EDBF517C-8524-444B-BA62-E3F7FA604D3C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32194" y="2610718"/>
            <a:ext cx="6259807" cy="4252574"/>
          </a:xfrm>
          <a:custGeom>
            <a:avLst/>
            <a:gdLst>
              <a:gd name="connsiteX0" fmla="*/ 0 w 6259807"/>
              <a:gd name="connsiteY0" fmla="*/ 0 h 4252574"/>
              <a:gd name="connsiteX1" fmla="*/ 6259807 w 6259807"/>
              <a:gd name="connsiteY1" fmla="*/ 0 h 4252574"/>
              <a:gd name="connsiteX2" fmla="*/ 6259807 w 6259807"/>
              <a:gd name="connsiteY2" fmla="*/ 4252574 h 4252574"/>
              <a:gd name="connsiteX3" fmla="*/ 896549 w 6259807"/>
              <a:gd name="connsiteY3" fmla="*/ 4252574 h 4252574"/>
              <a:gd name="connsiteX4" fmla="*/ 2866576 w 6259807"/>
              <a:gd name="connsiteY4" fmla="*/ 952 h 4252574"/>
              <a:gd name="connsiteX5" fmla="*/ 0 w 6259807"/>
              <a:gd name="connsiteY5" fmla="*/ 952 h 4252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59807" h="4252574">
                <a:moveTo>
                  <a:pt x="0" y="0"/>
                </a:moveTo>
                <a:lnTo>
                  <a:pt x="6259807" y="0"/>
                </a:lnTo>
                <a:lnTo>
                  <a:pt x="6259807" y="4252574"/>
                </a:lnTo>
                <a:lnTo>
                  <a:pt x="896549" y="4252574"/>
                </a:lnTo>
                <a:lnTo>
                  <a:pt x="2866576" y="952"/>
                </a:lnTo>
                <a:lnTo>
                  <a:pt x="0" y="95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Freeform 20">
            <a:extLst>
              <a:ext uri="{FF2B5EF4-FFF2-40B4-BE49-F238E27FC236}">
                <a16:creationId xmlns:a16="http://schemas.microsoft.com/office/drawing/2014/main" id="{B072FA10-EF9D-4AEB-AB63-079C80F1938C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2610718"/>
            <a:ext cx="8624908" cy="4252574"/>
          </a:xfrm>
          <a:custGeom>
            <a:avLst/>
            <a:gdLst>
              <a:gd name="connsiteX0" fmla="*/ 0 w 8624908"/>
              <a:gd name="connsiteY0" fmla="*/ 4252574 h 4252574"/>
              <a:gd name="connsiteX1" fmla="*/ 1053646 w 8624908"/>
              <a:gd name="connsiteY1" fmla="*/ 4252574 h 4252574"/>
              <a:gd name="connsiteX2" fmla="*/ 1053646 w 8624908"/>
              <a:gd name="connsiteY2" fmla="*/ 4252098 h 4252574"/>
              <a:gd name="connsiteX3" fmla="*/ 8624908 w 8624908"/>
              <a:gd name="connsiteY3" fmla="*/ 4252098 h 4252574"/>
              <a:gd name="connsiteX4" fmla="*/ 6654660 w 8624908"/>
              <a:gd name="connsiteY4" fmla="*/ 0 h 4252574"/>
              <a:gd name="connsiteX5" fmla="*/ 1053646 w 8624908"/>
              <a:gd name="connsiteY5" fmla="*/ 0 h 4252574"/>
              <a:gd name="connsiteX6" fmla="*/ 1053646 w 8624908"/>
              <a:gd name="connsiteY6" fmla="*/ 5292 h 4252574"/>
              <a:gd name="connsiteX7" fmla="*/ 0 w 8624908"/>
              <a:gd name="connsiteY7" fmla="*/ 5292 h 4252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624908" h="4252574">
                <a:moveTo>
                  <a:pt x="0" y="4252574"/>
                </a:moveTo>
                <a:lnTo>
                  <a:pt x="1053646" y="4252574"/>
                </a:lnTo>
                <a:lnTo>
                  <a:pt x="1053646" y="4252098"/>
                </a:lnTo>
                <a:lnTo>
                  <a:pt x="8624908" y="4252098"/>
                </a:lnTo>
                <a:lnTo>
                  <a:pt x="6654660" y="0"/>
                </a:lnTo>
                <a:lnTo>
                  <a:pt x="1053646" y="0"/>
                </a:lnTo>
                <a:lnTo>
                  <a:pt x="1053646" y="5292"/>
                </a:lnTo>
                <a:lnTo>
                  <a:pt x="0" y="5292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B0C3FE-6C9B-4E4A-B3CE-95F9C94238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8267" y="3599644"/>
            <a:ext cx="3389906" cy="261488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Easy Layout</a:t>
            </a:r>
            <a:br>
              <a:rPr lang="en-US" dirty="0"/>
            </a:br>
            <a:r>
              <a:rPr lang="en-US" sz="2000" dirty="0"/>
              <a:t>Osama Sultan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9CDC3E-6839-4864-9336-36720200E012}"/>
              </a:ext>
            </a:extLst>
          </p:cNvPr>
          <p:cNvSpPr txBox="1"/>
          <p:nvPr/>
        </p:nvSpPr>
        <p:spPr>
          <a:xfrm>
            <a:off x="838200" y="3070746"/>
            <a:ext cx="5972033" cy="301064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bg1"/>
                </a:solidFill>
              </a:rPr>
              <a:t>Description of Layout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bg1"/>
                </a:solidFill>
              </a:rPr>
              <a:t>3x3 puzzle (Image Buttons)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bg1"/>
                </a:solidFill>
              </a:rPr>
              <a:t>Alert Dialog</a:t>
            </a:r>
          </a:p>
          <a:p>
            <a:pPr marL="1200150" lvl="2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752B3E-454F-4F99-A0F1-3B7D903F6A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4864" y="10245"/>
            <a:ext cx="1401517" cy="259022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234D7F7-2919-43EA-AFAD-94BD029DF3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5492" y="10248"/>
            <a:ext cx="1390428" cy="25697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979C49C-D2E0-4C4F-9E51-CB1E85C651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86079" y="10245"/>
            <a:ext cx="1390429" cy="2569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1719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at with its mouth open&#10;&#10;Description generated with high confidence">
            <a:extLst>
              <a:ext uri="{FF2B5EF4-FFF2-40B4-BE49-F238E27FC236}">
                <a16:creationId xmlns:a16="http://schemas.microsoft.com/office/drawing/2014/main" id="{675E71A3-014C-474A-A936-92F9F6695F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06" b="8351"/>
          <a:stretch/>
        </p:blipFill>
        <p:spPr>
          <a:xfrm>
            <a:off x="20" y="10"/>
            <a:ext cx="4639713" cy="6857990"/>
          </a:xfrm>
          <a:prstGeom prst="rect">
            <a:avLst/>
          </a:prstGeom>
        </p:spPr>
      </p:pic>
      <p:sp>
        <p:nvSpPr>
          <p:cNvPr id="14" name="Rectangle 11">
            <a:extLst>
              <a:ext uri="{FF2B5EF4-FFF2-40B4-BE49-F238E27FC236}">
                <a16:creationId xmlns:a16="http://schemas.microsoft.com/office/drawing/2014/main" id="{3856B5A6-FF87-428D-B5E7-1ABD70CD3E3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4639733" y="0"/>
            <a:ext cx="7552267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6EBB87-CF12-4984-810C-F603617C52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9940" y="365124"/>
            <a:ext cx="6172200" cy="18288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Easy Layout (Continued)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1A2392-3E57-49E9-B7B2-53ECA67E7296}"/>
              </a:ext>
            </a:extLst>
          </p:cNvPr>
          <p:cNvSpPr txBox="1"/>
          <p:nvPr/>
        </p:nvSpPr>
        <p:spPr>
          <a:xfrm>
            <a:off x="5069940" y="2322576"/>
            <a:ext cx="6172200" cy="38587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bg1"/>
                </a:solidFill>
              </a:rPr>
              <a:t>Full Image Box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bg1"/>
                </a:solidFill>
              </a:rPr>
              <a:t>Displays Full Image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bg1"/>
                </a:solidFill>
              </a:rPr>
              <a:t>Dismisses when the Start button is pushed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>
              <a:solidFill>
                <a:schemeClr val="bg1"/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bg1"/>
                </a:solidFill>
              </a:rPr>
              <a:t>Alert Dialog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bg1"/>
                </a:solidFill>
              </a:rPr>
              <a:t>Features</a:t>
            </a:r>
          </a:p>
          <a:p>
            <a:pPr marL="1200150" lvl="2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bg1"/>
                </a:solidFill>
              </a:rPr>
              <a:t>SetView()</a:t>
            </a:r>
          </a:p>
        </p:txBody>
      </p:sp>
    </p:spTree>
    <p:extLst>
      <p:ext uri="{BB962C8B-B14F-4D97-AF65-F5344CB8AC3E}">
        <p14:creationId xmlns:p14="http://schemas.microsoft.com/office/powerpoint/2010/main" val="24720371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5">
            <a:extLst>
              <a:ext uri="{FF2B5EF4-FFF2-40B4-BE49-F238E27FC236}">
                <a16:creationId xmlns:a16="http://schemas.microsoft.com/office/drawing/2014/main" id="{9E706731-3860-4E73-9335-A870F6741F0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42603" cy="6858000"/>
          </a:xfrm>
          <a:custGeom>
            <a:avLst/>
            <a:gdLst>
              <a:gd name="connsiteX0" fmla="*/ 0 w 9742603"/>
              <a:gd name="connsiteY0" fmla="*/ 0 h 6858000"/>
              <a:gd name="connsiteX1" fmla="*/ 152400 w 9742603"/>
              <a:gd name="connsiteY1" fmla="*/ 0 h 6858000"/>
              <a:gd name="connsiteX2" fmla="*/ 6566449 w 9742603"/>
              <a:gd name="connsiteY2" fmla="*/ 0 h 6858000"/>
              <a:gd name="connsiteX3" fmla="*/ 9742603 w 9742603"/>
              <a:gd name="connsiteY3" fmla="*/ 6858000 h 6858000"/>
              <a:gd name="connsiteX4" fmla="*/ 152400 w 9742603"/>
              <a:gd name="connsiteY4" fmla="*/ 6858000 h 6858000"/>
              <a:gd name="connsiteX5" fmla="*/ 0 w 9742603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742603" h="6858000">
                <a:moveTo>
                  <a:pt x="0" y="0"/>
                </a:moveTo>
                <a:lnTo>
                  <a:pt x="152400" y="0"/>
                </a:lnTo>
                <a:lnTo>
                  <a:pt x="6566449" y="0"/>
                </a:lnTo>
                <a:lnTo>
                  <a:pt x="9742603" y="6858000"/>
                </a:lnTo>
                <a:lnTo>
                  <a:pt x="152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Freeform 11">
            <a:extLst>
              <a:ext uri="{FF2B5EF4-FFF2-40B4-BE49-F238E27FC236}">
                <a16:creationId xmlns:a16="http://schemas.microsoft.com/office/drawing/2014/main" id="{CD2ED21F-DC95-4AD1-8327-D561F5FCA3A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380336" cy="6858000"/>
          </a:xfrm>
          <a:custGeom>
            <a:avLst/>
            <a:gdLst>
              <a:gd name="connsiteX0" fmla="*/ 0 w 9380336"/>
              <a:gd name="connsiteY0" fmla="*/ 0 h 6858000"/>
              <a:gd name="connsiteX1" fmla="*/ 6204182 w 9380336"/>
              <a:gd name="connsiteY1" fmla="*/ 0 h 6858000"/>
              <a:gd name="connsiteX2" fmla="*/ 9380336 w 9380336"/>
              <a:gd name="connsiteY2" fmla="*/ 6858000 h 6858000"/>
              <a:gd name="connsiteX3" fmla="*/ 0 w 938033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380336" h="6858000">
                <a:moveTo>
                  <a:pt x="0" y="0"/>
                </a:moveTo>
                <a:lnTo>
                  <a:pt x="6204182" y="0"/>
                </a:lnTo>
                <a:lnTo>
                  <a:pt x="938033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DFB4CF-F9F3-4AD4-80F4-2A3A570F78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8238" y="173375"/>
            <a:ext cx="1483300" cy="27468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9071479-DF0E-4A9D-AF47-E3F334BEBB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9359" y="3624262"/>
            <a:ext cx="1483300" cy="2746853"/>
          </a:xfrm>
          <a:prstGeom prst="rect">
            <a:avLst/>
          </a:prstGeom>
        </p:spPr>
      </p:pic>
      <p:pic>
        <p:nvPicPr>
          <p:cNvPr id="9" name="Content Placeholder 3">
            <a:extLst>
              <a:ext uri="{FF2B5EF4-FFF2-40B4-BE49-F238E27FC236}">
                <a16:creationId xmlns:a16="http://schemas.microsoft.com/office/drawing/2014/main" id="{81747EDE-9701-4897-9377-5DDE132955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2689" y="280031"/>
            <a:ext cx="1523509" cy="28213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DDFF59-1622-4702-ABCC-D3ED726213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191125" cy="13255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Medium Layout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sz="2000" dirty="0">
                <a:solidFill>
                  <a:schemeClr val="bg1"/>
                </a:solidFill>
              </a:rPr>
              <a:t>Logan Boyd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838200" y="2021249"/>
            <a:ext cx="5707565" cy="4155713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Description of Layout</a:t>
            </a:r>
          </a:p>
          <a:p>
            <a:pPr lvl="1"/>
            <a:r>
              <a:rPr lang="en-US" sz="1600" dirty="0">
                <a:solidFill>
                  <a:schemeClr val="bg1"/>
                </a:solidFill>
              </a:rPr>
              <a:t>4 x 4 Puzzle (Image Buttons)</a:t>
            </a:r>
          </a:p>
          <a:p>
            <a:pPr lvl="1"/>
            <a:r>
              <a:rPr lang="en-US" sz="1600" dirty="0">
                <a:solidFill>
                  <a:schemeClr val="bg1"/>
                </a:solidFill>
              </a:rPr>
              <a:t>Alert Dialog </a:t>
            </a:r>
          </a:p>
        </p:txBody>
      </p:sp>
    </p:spTree>
    <p:extLst>
      <p:ext uri="{BB962C8B-B14F-4D97-AF65-F5344CB8AC3E}">
        <p14:creationId xmlns:p14="http://schemas.microsoft.com/office/powerpoint/2010/main" val="22678737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378F0105-044D-46C4-A503-B576A4B4803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 33">
            <a:extLst>
              <a:ext uri="{FF2B5EF4-FFF2-40B4-BE49-F238E27FC236}">
                <a16:creationId xmlns:a16="http://schemas.microsoft.com/office/drawing/2014/main" id="{0487BF06-1AA3-4926-ADC1-4B3A83445BB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534655" cy="6858000"/>
          </a:xfrm>
          <a:custGeom>
            <a:avLst/>
            <a:gdLst>
              <a:gd name="connsiteX0" fmla="*/ 0 w 7662512"/>
              <a:gd name="connsiteY0" fmla="*/ 0 h 6858000"/>
              <a:gd name="connsiteX1" fmla="*/ 1175396 w 7662512"/>
              <a:gd name="connsiteY1" fmla="*/ 0 h 6858000"/>
              <a:gd name="connsiteX2" fmla="*/ 3025507 w 7662512"/>
              <a:gd name="connsiteY2" fmla="*/ 0 h 6858000"/>
              <a:gd name="connsiteX3" fmla="*/ 7662512 w 7662512"/>
              <a:gd name="connsiteY3" fmla="*/ 0 h 6858000"/>
              <a:gd name="connsiteX4" fmla="*/ 7662512 w 7662512"/>
              <a:gd name="connsiteY4" fmla="*/ 1900238 h 6858000"/>
              <a:gd name="connsiteX5" fmla="*/ 7292096 w 7662512"/>
              <a:gd name="connsiteY5" fmla="*/ 2178050 h 6858000"/>
              <a:gd name="connsiteX6" fmla="*/ 7287862 w 7662512"/>
              <a:gd name="connsiteY6" fmla="*/ 2184400 h 6858000"/>
              <a:gd name="connsiteX7" fmla="*/ 7281512 w 7662512"/>
              <a:gd name="connsiteY7" fmla="*/ 2193925 h 6858000"/>
              <a:gd name="connsiteX8" fmla="*/ 7275162 w 7662512"/>
              <a:gd name="connsiteY8" fmla="*/ 2201863 h 6858000"/>
              <a:gd name="connsiteX9" fmla="*/ 7275162 w 7662512"/>
              <a:gd name="connsiteY9" fmla="*/ 2211388 h 6858000"/>
              <a:gd name="connsiteX10" fmla="*/ 7275162 w 7662512"/>
              <a:gd name="connsiteY10" fmla="*/ 2220913 h 6858000"/>
              <a:gd name="connsiteX11" fmla="*/ 7281512 w 7662512"/>
              <a:gd name="connsiteY11" fmla="*/ 2228850 h 6858000"/>
              <a:gd name="connsiteX12" fmla="*/ 7287862 w 7662512"/>
              <a:gd name="connsiteY12" fmla="*/ 2238375 h 6858000"/>
              <a:gd name="connsiteX13" fmla="*/ 7292096 w 7662512"/>
              <a:gd name="connsiteY13" fmla="*/ 2244725 h 6858000"/>
              <a:gd name="connsiteX14" fmla="*/ 7662512 w 7662512"/>
              <a:gd name="connsiteY14" fmla="*/ 2522538 h 6858000"/>
              <a:gd name="connsiteX15" fmla="*/ 7662512 w 7662512"/>
              <a:gd name="connsiteY15" fmla="*/ 6858000 h 6858000"/>
              <a:gd name="connsiteX16" fmla="*/ 3025507 w 7662512"/>
              <a:gd name="connsiteY16" fmla="*/ 6858000 h 6858000"/>
              <a:gd name="connsiteX17" fmla="*/ 1175396 w 7662512"/>
              <a:gd name="connsiteY17" fmla="*/ 6858000 h 6858000"/>
              <a:gd name="connsiteX18" fmla="*/ 0 w 7662512"/>
              <a:gd name="connsiteY1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7662512" h="6858000">
                <a:moveTo>
                  <a:pt x="0" y="0"/>
                </a:moveTo>
                <a:lnTo>
                  <a:pt x="1175396" y="0"/>
                </a:lnTo>
                <a:lnTo>
                  <a:pt x="3025507" y="0"/>
                </a:lnTo>
                <a:lnTo>
                  <a:pt x="7662512" y="0"/>
                </a:lnTo>
                <a:lnTo>
                  <a:pt x="7662512" y="1900238"/>
                </a:lnTo>
                <a:lnTo>
                  <a:pt x="7292096" y="2178050"/>
                </a:lnTo>
                <a:lnTo>
                  <a:pt x="7287862" y="2184400"/>
                </a:lnTo>
                <a:lnTo>
                  <a:pt x="7281512" y="2193925"/>
                </a:lnTo>
                <a:lnTo>
                  <a:pt x="7275162" y="2201863"/>
                </a:lnTo>
                <a:lnTo>
                  <a:pt x="7275162" y="2211388"/>
                </a:lnTo>
                <a:lnTo>
                  <a:pt x="7275162" y="2220913"/>
                </a:lnTo>
                <a:lnTo>
                  <a:pt x="7281512" y="2228850"/>
                </a:lnTo>
                <a:lnTo>
                  <a:pt x="7287862" y="2238375"/>
                </a:lnTo>
                <a:lnTo>
                  <a:pt x="7292096" y="2244725"/>
                </a:lnTo>
                <a:lnTo>
                  <a:pt x="7662512" y="2522538"/>
                </a:lnTo>
                <a:lnTo>
                  <a:pt x="7662512" y="6858000"/>
                </a:lnTo>
                <a:lnTo>
                  <a:pt x="3025507" y="6858000"/>
                </a:lnTo>
                <a:lnTo>
                  <a:pt x="117539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4">
            <a:extLst>
              <a:ext uri="{FF2B5EF4-FFF2-40B4-BE49-F238E27FC236}">
                <a16:creationId xmlns:a16="http://schemas.microsoft.com/office/drawing/2014/main" id="{2D02E07B-91A1-42F1-95E0-4FE6E126055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74735" y="958640"/>
            <a:ext cx="3373801" cy="4945244"/>
          </a:xfrm>
          <a:prstGeom prst="roundRect">
            <a:avLst>
              <a:gd name="adj" fmla="val 3513"/>
            </a:avLst>
          </a:prstGeom>
          <a:solidFill>
            <a:srgbClr val="FFFFFF"/>
          </a:solidFill>
          <a:ln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AA95E0-D2EA-4F1A-81E1-2ED34C78F0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591" r="-3" b="9913"/>
          <a:stretch/>
        </p:blipFill>
        <p:spPr>
          <a:xfrm>
            <a:off x="8494100" y="1266160"/>
            <a:ext cx="2735071" cy="433020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2CFFDA1-3399-47DD-9572-22B85B855E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986112" cy="1325563"/>
          </a:xfrm>
        </p:spPr>
        <p:txBody>
          <a:bodyPr>
            <a:normAutofit/>
          </a:bodyPr>
          <a:lstStyle/>
          <a:p>
            <a:r>
              <a:rPr lang="en-US" sz="4000"/>
              <a:t>Medium Layout (continued)</a:t>
            </a:r>
          </a:p>
        </p:txBody>
      </p:sp>
      <p:sp>
        <p:nvSpPr>
          <p:cNvPr id="18" name="Content Placeholder 8"/>
          <p:cNvSpPr>
            <a:spLocks noGrp="1"/>
          </p:cNvSpPr>
          <p:nvPr>
            <p:ph idx="1"/>
          </p:nvPr>
        </p:nvSpPr>
        <p:spPr>
          <a:xfrm>
            <a:off x="838199" y="1825625"/>
            <a:ext cx="6333309" cy="4351338"/>
          </a:xfrm>
        </p:spPr>
        <p:txBody>
          <a:bodyPr>
            <a:normAutofit/>
          </a:bodyPr>
          <a:lstStyle/>
          <a:p>
            <a:r>
              <a:rPr lang="en-US" sz="1800" dirty="0"/>
              <a:t>Help Button</a:t>
            </a:r>
          </a:p>
          <a:p>
            <a:pPr lvl="1"/>
            <a:r>
              <a:rPr lang="en-US" sz="1800" dirty="0"/>
              <a:t>Alert Dialog</a:t>
            </a:r>
          </a:p>
          <a:p>
            <a:pPr lvl="1"/>
            <a:r>
              <a:rPr lang="en-US" sz="1800" dirty="0"/>
              <a:t>Describes the puzzle and buttons on Layout</a:t>
            </a:r>
          </a:p>
          <a:p>
            <a:pPr lvl="2"/>
            <a:r>
              <a:rPr lang="en-US" sz="1800" dirty="0"/>
              <a:t>Positive Button</a:t>
            </a:r>
          </a:p>
          <a:p>
            <a:pPr lvl="3"/>
            <a:r>
              <a:rPr lang="en-US" dirty="0"/>
              <a:t>OK - dismisses dialog</a:t>
            </a:r>
          </a:p>
          <a:p>
            <a:pPr lvl="2"/>
            <a:r>
              <a:rPr lang="en-US" sz="1800" dirty="0"/>
              <a:t>Negative Button</a:t>
            </a:r>
          </a:p>
          <a:p>
            <a:pPr lvl="3"/>
            <a:r>
              <a:rPr lang="en-US" dirty="0"/>
              <a:t>Tutorial  –  links back to tutorial</a:t>
            </a:r>
          </a:p>
          <a:p>
            <a:pPr lvl="2"/>
            <a:r>
              <a:rPr lang="en-US" sz="1800" dirty="0"/>
              <a:t>Neutral Button</a:t>
            </a:r>
          </a:p>
          <a:p>
            <a:pPr lvl="3"/>
            <a:r>
              <a:rPr lang="en-US" dirty="0"/>
              <a:t>Home - returns to welcome screen</a:t>
            </a:r>
          </a:p>
        </p:txBody>
      </p:sp>
    </p:spTree>
    <p:extLst>
      <p:ext uri="{BB962C8B-B14F-4D97-AF65-F5344CB8AC3E}">
        <p14:creationId xmlns:p14="http://schemas.microsoft.com/office/powerpoint/2010/main" val="2037177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Freeform 23">
            <a:extLst>
              <a:ext uri="{FF2B5EF4-FFF2-40B4-BE49-F238E27FC236}">
                <a16:creationId xmlns:a16="http://schemas.microsoft.com/office/drawing/2014/main" id="{EDBF517C-8524-444B-BA62-E3F7FA604D3C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32194" y="2610718"/>
            <a:ext cx="6259807" cy="4252574"/>
          </a:xfrm>
          <a:custGeom>
            <a:avLst/>
            <a:gdLst>
              <a:gd name="connsiteX0" fmla="*/ 0 w 6259807"/>
              <a:gd name="connsiteY0" fmla="*/ 0 h 4252574"/>
              <a:gd name="connsiteX1" fmla="*/ 6259807 w 6259807"/>
              <a:gd name="connsiteY1" fmla="*/ 0 h 4252574"/>
              <a:gd name="connsiteX2" fmla="*/ 6259807 w 6259807"/>
              <a:gd name="connsiteY2" fmla="*/ 4252574 h 4252574"/>
              <a:gd name="connsiteX3" fmla="*/ 896549 w 6259807"/>
              <a:gd name="connsiteY3" fmla="*/ 4252574 h 4252574"/>
              <a:gd name="connsiteX4" fmla="*/ 2866576 w 6259807"/>
              <a:gd name="connsiteY4" fmla="*/ 952 h 4252574"/>
              <a:gd name="connsiteX5" fmla="*/ 0 w 6259807"/>
              <a:gd name="connsiteY5" fmla="*/ 952 h 4252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59807" h="4252574">
                <a:moveTo>
                  <a:pt x="0" y="0"/>
                </a:moveTo>
                <a:lnTo>
                  <a:pt x="6259807" y="0"/>
                </a:lnTo>
                <a:lnTo>
                  <a:pt x="6259807" y="4252574"/>
                </a:lnTo>
                <a:lnTo>
                  <a:pt x="896549" y="4252574"/>
                </a:lnTo>
                <a:lnTo>
                  <a:pt x="2866576" y="952"/>
                </a:lnTo>
                <a:lnTo>
                  <a:pt x="0" y="95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8" name="Freeform 20">
            <a:extLst>
              <a:ext uri="{FF2B5EF4-FFF2-40B4-BE49-F238E27FC236}">
                <a16:creationId xmlns:a16="http://schemas.microsoft.com/office/drawing/2014/main" id="{B072FA10-EF9D-4AEB-AB63-079C80F1938C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2610718"/>
            <a:ext cx="8624908" cy="4252574"/>
          </a:xfrm>
          <a:custGeom>
            <a:avLst/>
            <a:gdLst>
              <a:gd name="connsiteX0" fmla="*/ 0 w 8624908"/>
              <a:gd name="connsiteY0" fmla="*/ 4252574 h 4252574"/>
              <a:gd name="connsiteX1" fmla="*/ 1053646 w 8624908"/>
              <a:gd name="connsiteY1" fmla="*/ 4252574 h 4252574"/>
              <a:gd name="connsiteX2" fmla="*/ 1053646 w 8624908"/>
              <a:gd name="connsiteY2" fmla="*/ 4252098 h 4252574"/>
              <a:gd name="connsiteX3" fmla="*/ 8624908 w 8624908"/>
              <a:gd name="connsiteY3" fmla="*/ 4252098 h 4252574"/>
              <a:gd name="connsiteX4" fmla="*/ 6654660 w 8624908"/>
              <a:gd name="connsiteY4" fmla="*/ 0 h 4252574"/>
              <a:gd name="connsiteX5" fmla="*/ 1053646 w 8624908"/>
              <a:gd name="connsiteY5" fmla="*/ 0 h 4252574"/>
              <a:gd name="connsiteX6" fmla="*/ 1053646 w 8624908"/>
              <a:gd name="connsiteY6" fmla="*/ 5292 h 4252574"/>
              <a:gd name="connsiteX7" fmla="*/ 0 w 8624908"/>
              <a:gd name="connsiteY7" fmla="*/ 5292 h 4252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624908" h="4252574">
                <a:moveTo>
                  <a:pt x="0" y="4252574"/>
                </a:moveTo>
                <a:lnTo>
                  <a:pt x="1053646" y="4252574"/>
                </a:lnTo>
                <a:lnTo>
                  <a:pt x="1053646" y="4252098"/>
                </a:lnTo>
                <a:lnTo>
                  <a:pt x="8624908" y="4252098"/>
                </a:lnTo>
                <a:lnTo>
                  <a:pt x="6654660" y="0"/>
                </a:lnTo>
                <a:lnTo>
                  <a:pt x="1053646" y="0"/>
                </a:lnTo>
                <a:lnTo>
                  <a:pt x="1053646" y="5292"/>
                </a:lnTo>
                <a:lnTo>
                  <a:pt x="0" y="5292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 descr="A screen shot of a computer&#10;&#10;Description generated with high confidence">
            <a:extLst>
              <a:ext uri="{FF2B5EF4-FFF2-40B4-BE49-F238E27FC236}">
                <a16:creationId xmlns:a16="http://schemas.microsoft.com/office/drawing/2014/main" id="{00B7A5D0-4B0E-4131-B5C8-35F954B871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974" y="2739675"/>
            <a:ext cx="1617810" cy="2995945"/>
          </a:xfrm>
          <a:custGeom>
            <a:avLst/>
            <a:gdLst>
              <a:gd name="connsiteX0" fmla="*/ 0 w 4636009"/>
              <a:gd name="connsiteY0" fmla="*/ 0 h 5032375"/>
              <a:gd name="connsiteX1" fmla="*/ 4636009 w 4636009"/>
              <a:gd name="connsiteY1" fmla="*/ 0 h 5032375"/>
              <a:gd name="connsiteX2" fmla="*/ 4636009 w 4636009"/>
              <a:gd name="connsiteY2" fmla="*/ 5032375 h 5032375"/>
              <a:gd name="connsiteX3" fmla="*/ 0 w 4636009"/>
              <a:gd name="connsiteY3" fmla="*/ 5032375 h 5032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36009" h="5032375">
                <a:moveTo>
                  <a:pt x="0" y="0"/>
                </a:moveTo>
                <a:lnTo>
                  <a:pt x="4636009" y="0"/>
                </a:lnTo>
                <a:lnTo>
                  <a:pt x="4636009" y="5032375"/>
                </a:lnTo>
                <a:lnTo>
                  <a:pt x="0" y="5032375"/>
                </a:lnTo>
                <a:close/>
              </a:path>
            </a:pathLst>
          </a:custGeom>
        </p:spPr>
      </p:pic>
      <p:pic>
        <p:nvPicPr>
          <p:cNvPr id="24" name="Content Placeholder 3" descr="A picture containing monitor, indoor&#10;&#10;Description generated with high confidence">
            <a:extLst>
              <a:ext uri="{FF2B5EF4-FFF2-40B4-BE49-F238E27FC236}">
                <a16:creationId xmlns:a16="http://schemas.microsoft.com/office/drawing/2014/main" id="{76958316-121C-4D39-8756-77C8D526EA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9497" y="2966532"/>
            <a:ext cx="1823079" cy="3376075"/>
          </a:xfrm>
          <a:custGeom>
            <a:avLst/>
            <a:gdLst>
              <a:gd name="connsiteX0" fmla="*/ 0 w 4636009"/>
              <a:gd name="connsiteY0" fmla="*/ 0 h 5032375"/>
              <a:gd name="connsiteX1" fmla="*/ 4636009 w 4636009"/>
              <a:gd name="connsiteY1" fmla="*/ 0 h 5032375"/>
              <a:gd name="connsiteX2" fmla="*/ 4636009 w 4636009"/>
              <a:gd name="connsiteY2" fmla="*/ 5032375 h 5032375"/>
              <a:gd name="connsiteX3" fmla="*/ 0 w 4636009"/>
              <a:gd name="connsiteY3" fmla="*/ 5032375 h 5032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36009" h="5032375">
                <a:moveTo>
                  <a:pt x="0" y="0"/>
                </a:moveTo>
                <a:lnTo>
                  <a:pt x="4636009" y="0"/>
                </a:lnTo>
                <a:lnTo>
                  <a:pt x="4636009" y="5032375"/>
                </a:lnTo>
                <a:lnTo>
                  <a:pt x="0" y="5032375"/>
                </a:lnTo>
                <a:close/>
              </a:path>
            </a:pathLst>
          </a:custGeom>
        </p:spPr>
      </p:pic>
      <p:pic>
        <p:nvPicPr>
          <p:cNvPr id="6" name="Picture 5" descr="A picture containing monitor&#10;&#10;Description generated with high confidence">
            <a:extLst>
              <a:ext uri="{FF2B5EF4-FFF2-40B4-BE49-F238E27FC236}">
                <a16:creationId xmlns:a16="http://schemas.microsoft.com/office/drawing/2014/main" id="{4E7C6065-F202-4FB8-896B-BED9415CDF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3289" y="2739675"/>
            <a:ext cx="1617810" cy="299594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8C11A3A-BABC-43B3-BF46-9C69E542C6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2288" y="25463"/>
            <a:ext cx="7542238" cy="261488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Expert Layout</a:t>
            </a:r>
            <a:br>
              <a:rPr lang="en-US" dirty="0"/>
            </a:br>
            <a:r>
              <a:rPr lang="en-US" sz="2000" dirty="0"/>
              <a:t>Loraina Lampley</a:t>
            </a:r>
          </a:p>
        </p:txBody>
      </p:sp>
      <p:sp>
        <p:nvSpPr>
          <p:cNvPr id="26" name="Content Placeholder 25"/>
          <p:cNvSpPr>
            <a:spLocks noGrp="1"/>
          </p:cNvSpPr>
          <p:nvPr>
            <p:ph idx="1"/>
          </p:nvPr>
        </p:nvSpPr>
        <p:spPr>
          <a:xfrm>
            <a:off x="8545474" y="3429000"/>
            <a:ext cx="3545942" cy="3010646"/>
          </a:xfrm>
        </p:spPr>
        <p:txBody>
          <a:bodyPr anchor="t">
            <a:normAutofit/>
          </a:bodyPr>
          <a:lstStyle/>
          <a:p>
            <a:pPr marL="285750" lvl="0">
              <a:spcBef>
                <a:spcPts val="0"/>
              </a:spcBef>
              <a:spcAft>
                <a:spcPts val="600"/>
              </a:spcAft>
            </a:pPr>
            <a:r>
              <a:rPr lang="en-US" sz="1800" dirty="0"/>
              <a:t>Description of Layout</a:t>
            </a:r>
          </a:p>
          <a:p>
            <a:pPr marL="742950" lvl="1">
              <a:spcBef>
                <a:spcPts val="0"/>
              </a:spcBef>
              <a:spcAft>
                <a:spcPts val="600"/>
              </a:spcAft>
            </a:pPr>
            <a:r>
              <a:rPr lang="en-US" sz="1800" dirty="0"/>
              <a:t>5x5 puzzle (Image Buttons)</a:t>
            </a:r>
          </a:p>
          <a:p>
            <a:pPr marL="742950" lvl="1">
              <a:spcBef>
                <a:spcPts val="0"/>
              </a:spcBef>
              <a:spcAft>
                <a:spcPts val="600"/>
              </a:spcAft>
            </a:pPr>
            <a:r>
              <a:rPr lang="en-US" sz="1800" dirty="0"/>
              <a:t>Alert Dialog</a:t>
            </a:r>
          </a:p>
          <a:p>
            <a:endParaRPr lang="en-US" sz="17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21433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2B0BD37-87F5-4DDB-B767-20FA0604890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17634" y="321733"/>
            <a:ext cx="4129237" cy="6060017"/>
          </a:xfrm>
          <a:prstGeom prst="rect">
            <a:avLst/>
          </a:prstGeom>
          <a:solidFill>
            <a:schemeClr val="bg1"/>
          </a:solidFill>
          <a:ln w="127000" cap="sq" cmpd="thinThick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DFE5C4E-0B5D-4AB5-9877-3993F84A3D4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4811469" y="321733"/>
            <a:ext cx="3375479" cy="3259667"/>
          </a:xfrm>
          <a:prstGeom prst="rect">
            <a:avLst/>
          </a:prstGeom>
          <a:solidFill>
            <a:schemeClr val="bg1"/>
          </a:solidFill>
          <a:ln w="127000" cap="sq" cmpd="thinThick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048CCE-094B-4948-B61B-DE627F17671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8508682" y="321733"/>
            <a:ext cx="3375478" cy="3259667"/>
          </a:xfrm>
          <a:prstGeom prst="rect">
            <a:avLst/>
          </a:prstGeom>
          <a:solidFill>
            <a:schemeClr val="bg1"/>
          </a:solidFill>
          <a:ln w="127000" cap="sq" cmpd="thinThick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BB48934-4796-4249-B64C-EE2375977B5E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38287" y="5443086"/>
            <a:ext cx="640080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FC29523-130D-4CDC-8F77-4AB653BEA0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09802" y="628650"/>
            <a:ext cx="2942653" cy="54493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D321E82-3C5B-41D8-8BBF-714CA971E4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8637" y="528917"/>
            <a:ext cx="1425321" cy="26394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104B967-6D8A-4D2B-94DA-BAF7865DCD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8852" y="528917"/>
            <a:ext cx="1425321" cy="26394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1D70302-9CE5-47C2-A553-A569B4D75D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1821" y="4004733"/>
            <a:ext cx="6465287" cy="8415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Expert Layout Continued)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49400B-BB71-4C35-A3E9-1AF01ECE10CE}"/>
              </a:ext>
            </a:extLst>
          </p:cNvPr>
          <p:cNvSpPr txBox="1"/>
          <p:nvPr/>
        </p:nvSpPr>
        <p:spPr>
          <a:xfrm>
            <a:off x="8455716" y="288191"/>
            <a:ext cx="3736284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Settings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Personalize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Background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Image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Audio   (uncheck to disable)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Music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Sounds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High Scores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Check level high scores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Main Menu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Set – Sets checked values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Reset  - Restart puzzle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Exit – Exits app</a:t>
            </a:r>
          </a:p>
        </p:txBody>
      </p:sp>
    </p:spTree>
    <p:extLst>
      <p:ext uri="{BB962C8B-B14F-4D97-AF65-F5344CB8AC3E}">
        <p14:creationId xmlns:p14="http://schemas.microsoft.com/office/powerpoint/2010/main" val="39124066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219</TotalTime>
  <Words>274</Words>
  <Application>Microsoft Office PowerPoint</Application>
  <PresentationFormat>Widescreen</PresentationFormat>
  <Paragraphs>112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Java Slider Puzzle</vt:lpstr>
      <vt:lpstr>Welcome Page Sultan Shagal</vt:lpstr>
      <vt:lpstr>Level Layouts Description </vt:lpstr>
      <vt:lpstr>Easy Layout Osama Sultan</vt:lpstr>
      <vt:lpstr>Easy Layout (Continued)</vt:lpstr>
      <vt:lpstr>Medium Layout Logan Boyd</vt:lpstr>
      <vt:lpstr>Medium Layout (continued)</vt:lpstr>
      <vt:lpstr>Expert Layout Loraina Lampley</vt:lpstr>
      <vt:lpstr>Expert Layout Continued)</vt:lpstr>
      <vt:lpstr>Tutorial </vt:lpstr>
      <vt:lpstr>Final Layout Carlos Hernandez</vt:lpstr>
      <vt:lpstr>Victory Conditions and Scoring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Loraina Lampley</dc:creator>
  <cp:lastModifiedBy>Loraina Lampley</cp:lastModifiedBy>
  <cp:revision>20</cp:revision>
  <dcterms:created xsi:type="dcterms:W3CDTF">2017-12-06T03:47:13Z</dcterms:created>
  <dcterms:modified xsi:type="dcterms:W3CDTF">2017-12-06T08:41:13Z</dcterms:modified>
</cp:coreProperties>
</file>